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6"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6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6" autoAdjust="0"/>
    <p:restoredTop sz="94660"/>
  </p:normalViewPr>
  <p:slideViewPr>
    <p:cSldViewPr>
      <p:cViewPr varScale="1">
        <p:scale>
          <a:sx n="71" d="100"/>
          <a:sy n="71" d="100"/>
        </p:scale>
        <p:origin x="-1146"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3FF55A-3BB4-4DEB-A634-97B3E5225984}" type="datetimeFigureOut">
              <a:rPr lang="en-CA" smtClean="0"/>
              <a:pPr/>
              <a:t>23/03/2014</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35FA63-EABB-4588-800C-12E5484CC002}" type="slidenum">
              <a:rPr lang="en-CA" smtClean="0"/>
              <a:pPr/>
              <a:t>‹#›</a:t>
            </a:fld>
            <a:endParaRPr lang="en-CA"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0835FA63-EABB-4588-800C-12E5484CC002}" type="slidenum">
              <a:rPr lang="en-CA" smtClean="0"/>
              <a:pPr/>
              <a:t>21</a:t>
            </a:fld>
            <a:endParaRPr lang="en-CA"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3931863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3342138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2440596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386967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2647043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778284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3539268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60591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151355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3066695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22B1C0-A26A-4079-ACF1-C5B6791E025C}" type="datetimeFigureOut">
              <a:rPr lang="en-US" smtClean="0"/>
              <a:pPr/>
              <a:t>3/23/2014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3485946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22B1C0-A26A-4079-ACF1-C5B6791E025C}" type="datetimeFigureOut">
              <a:rPr lang="en-US" smtClean="0"/>
              <a:pPr/>
              <a:t>3/23/2014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27F8E3-64A4-4EB4-A2C4-8E83CF24CC3C}" type="slidenum">
              <a:rPr lang="en-US" smtClean="0"/>
              <a:pPr/>
              <a:t>‹#›</a:t>
            </a:fld>
            <a:endParaRPr lang="en-US" dirty="0"/>
          </a:p>
        </p:txBody>
      </p:sp>
    </p:spTree>
    <p:extLst>
      <p:ext uri="{BB962C8B-B14F-4D97-AF65-F5344CB8AC3E}">
        <p14:creationId xmlns="" xmlns:p14="http://schemas.microsoft.com/office/powerpoint/2010/main" val="2980631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8" Type="http://schemas.openxmlformats.org/officeDocument/2006/relationships/hyperlink" Target="http://www.archibaldphotography.co.uk/fashion/photography-of-lindsay-flemings-new-collection-of-20s-inspired-wedding-dresses-all-that-jazz/" TargetMode="External"/><Relationship Id="rId13" Type="http://schemas.openxmlformats.org/officeDocument/2006/relationships/hyperlink" Target="http://cappellaromobili.it/blog.php?c5f46fca7f2f0fcf57e6c0f7d6fe5c21" TargetMode="External"/><Relationship Id="rId18" Type="http://schemas.openxmlformats.org/officeDocument/2006/relationships/hyperlink" Target="http://the60sfashion.com/post/1127774346/white-gloves-dresses-1960" TargetMode="External"/><Relationship Id="rId26" Type="http://schemas.openxmlformats.org/officeDocument/2006/relationships/hyperlink" Target="http://www.venusbuzz.com/archives/49981/fashion-friday-90s-are-back/" TargetMode="External"/><Relationship Id="rId39" Type="http://schemas.openxmlformats.org/officeDocument/2006/relationships/hyperlink" Target="https://www.youtube.com/watch?v=eoHv8y7FHn0" TargetMode="External"/><Relationship Id="rId3" Type="http://schemas.openxmlformats.org/officeDocument/2006/relationships/image" Target="../media/image35.png"/><Relationship Id="rId21" Type="http://schemas.openxmlformats.org/officeDocument/2006/relationships/hyperlink" Target="http://sammydvintage.com/vintage-style/70s/70s-clothing/" TargetMode="External"/><Relationship Id="rId34" Type="http://schemas.openxmlformats.org/officeDocument/2006/relationships/hyperlink" Target="http://www.escapeintolife.com/art-reviews/painting-russian-royals-in-the-eighteenth-century/" TargetMode="External"/><Relationship Id="rId7" Type="http://schemas.openxmlformats.org/officeDocument/2006/relationships/hyperlink" Target="http://www.pinterest.com/stylethishindig/roaring-20s-fashion-style/" TargetMode="External"/><Relationship Id="rId12" Type="http://schemas.openxmlformats.org/officeDocument/2006/relationships/hyperlink" Target="http://drinkingshampain.wordpress.com/2014/02/12/throwback-50s-fashion/" TargetMode="External"/><Relationship Id="rId17" Type="http://schemas.openxmlformats.org/officeDocument/2006/relationships/hyperlink" Target="http://littleblogontheinternet.blogspot.ca/2012/07/historic-fashion-i-love-to-look-at-but.html" TargetMode="External"/><Relationship Id="rId25" Type="http://schemas.openxmlformats.org/officeDocument/2006/relationships/hyperlink" Target="http://elitedaily.com/life/tbt-five-90s-fashion-trends-that-are-totally-back-in-style/" TargetMode="External"/><Relationship Id="rId33" Type="http://schemas.openxmlformats.org/officeDocument/2006/relationships/hyperlink" Target="http://en.wikipedia.org/wiki/1775%E2%80%9395_in_Western_fashion" TargetMode="External"/><Relationship Id="rId38" Type="http://schemas.openxmlformats.org/officeDocument/2006/relationships/hyperlink" Target="http://tinytophats.deviantart.com/art/Full-Sized-Top-Hat-Classic-Mad-Hatter-322580763" TargetMode="External"/><Relationship Id="rId2" Type="http://schemas.openxmlformats.org/officeDocument/2006/relationships/slideLayout" Target="../slideLayouts/slideLayout2.xml"/><Relationship Id="rId16" Type="http://schemas.openxmlformats.org/officeDocument/2006/relationships/hyperlink" Target="http://georgianacircle.wordpress.com/2009/01/06/link-to-great-drawings-of-18th-century-hair-dos/" TargetMode="External"/><Relationship Id="rId20" Type="http://schemas.openxmlformats.org/officeDocument/2006/relationships/hyperlink" Target="http://backlinkdreammachine.com/70s-fashion-trends-for-teenage-girls-1387/70s-fashion-teenage-girls-594/" TargetMode="External"/><Relationship Id="rId29" Type="http://schemas.openxmlformats.org/officeDocument/2006/relationships/hyperlink" Target="http://crownlessprincess.com/2011/11/05/ankle-boots-iii/" TargetMode="External"/><Relationship Id="rId41" Type="http://schemas.openxmlformats.org/officeDocument/2006/relationships/hyperlink" Target="http://s803.photobucket.com/user/NikitaMEO/media/Sherlock/anigif.gif.html" TargetMode="External"/><Relationship Id="rId1" Type="http://schemas.openxmlformats.org/officeDocument/2006/relationships/audio" Target="file:///c:\Users\tekchick\Downloads\Misha%20Song%20%5bTUMBLR%5d.mp3" TargetMode="External"/><Relationship Id="rId6" Type="http://schemas.openxmlformats.org/officeDocument/2006/relationships/hyperlink" Target="http://susannaives.com/wordpress/2012/03/french-fashion-1910/" TargetMode="External"/><Relationship Id="rId11" Type="http://schemas.openxmlformats.org/officeDocument/2006/relationships/hyperlink" Target="http://sensibility.com/vintageimages/1940s/" TargetMode="External"/><Relationship Id="rId24" Type="http://schemas.openxmlformats.org/officeDocument/2006/relationships/hyperlink" Target="http://www.openmindfashion.com/1/archives/04-2013/1.html" TargetMode="External"/><Relationship Id="rId32" Type="http://schemas.openxmlformats.org/officeDocument/2006/relationships/hyperlink" Target="http://en.academic.ru/dic.nsf/enwiki/11563882" TargetMode="External"/><Relationship Id="rId37" Type="http://schemas.openxmlformats.org/officeDocument/2006/relationships/hyperlink" Target="http://ru.wikipedia.org/wiki/%D0%9C%D0%B0%D1%80%D0%B8%D1%8F-%D0%90%D0%BD%D1%82%D1%83%D0%B0%D0%BD%D0%B5%D1%82%D1%82%D0%B0" TargetMode="External"/><Relationship Id="rId40" Type="http://schemas.openxmlformats.org/officeDocument/2006/relationships/hyperlink" Target="http://media0.giphy.com/media/AMmRxU9arEyRO/200.gif" TargetMode="External"/><Relationship Id="rId5" Type="http://schemas.openxmlformats.org/officeDocument/2006/relationships/hyperlink" Target="http://www.deviantart.com/morelikethis/artists/265546505?view_mode=2" TargetMode="External"/><Relationship Id="rId15" Type="http://schemas.openxmlformats.org/officeDocument/2006/relationships/hyperlink" Target="http://www.mookychick.co.uk/indie-fashion/alternative-style/18th-century-clothing-ideas-and-fashion-trends.php" TargetMode="External"/><Relationship Id="rId23" Type="http://schemas.openxmlformats.org/officeDocument/2006/relationships/hyperlink" Target="http://www.chicous.com/girls-just-wanna-fun-80s-fashion/" TargetMode="External"/><Relationship Id="rId28" Type="http://schemas.openxmlformats.org/officeDocument/2006/relationships/hyperlink" Target="http://www.epbot.com/2012/04/search-for-steampunk-prom-dress.html" TargetMode="External"/><Relationship Id="rId36" Type="http://schemas.openxmlformats.org/officeDocument/2006/relationships/hyperlink" Target="http://fax.libs.uga.edu/GT850xC4/1f/history_of_fashion_in_france.pdf" TargetMode="External"/><Relationship Id="rId10" Type="http://schemas.openxmlformats.org/officeDocument/2006/relationships/hyperlink" Target="http://vintage-retro.tumblr.com/post/40878877298/fashion-1948" TargetMode="External"/><Relationship Id="rId19" Type="http://schemas.openxmlformats.org/officeDocument/2006/relationships/hyperlink" Target="http://fashionstrends2013.com/2012/womens-fashion-everlasting-70s-styles/" TargetMode="External"/><Relationship Id="rId31" Type="http://schemas.openxmlformats.org/officeDocument/2006/relationships/hyperlink" Target="http://americanduchess.blogspot.ca/2009/04/great-hats-of-late-18th-c-what-are-they.html" TargetMode="External"/><Relationship Id="rId4" Type="http://schemas.openxmlformats.org/officeDocument/2006/relationships/hyperlink" Target="http://www.literary-liaisons.com/article042.htm" TargetMode="External"/><Relationship Id="rId9" Type="http://schemas.openxmlformats.org/officeDocument/2006/relationships/hyperlink" Target="http://glossi.com/brooklynscanvas/25519-fashion-history" TargetMode="External"/><Relationship Id="rId14" Type="http://schemas.openxmlformats.org/officeDocument/2006/relationships/hyperlink" Target="http://www.pinterest.com/aggiewife75/clothing-of-williamsburg-va/" TargetMode="External"/><Relationship Id="rId22" Type="http://schemas.openxmlformats.org/officeDocument/2006/relationships/hyperlink" Target="http://www.sydnestyle.com/2010/10/ttf-fashion-diary-80s-skate-party/" TargetMode="External"/><Relationship Id="rId27" Type="http://schemas.openxmlformats.org/officeDocument/2006/relationships/hyperlink" Target="http://bstylish.info/uncategorized/dickies-girl-cha-cha-girls-super-skinny-jeans-black-2" TargetMode="External"/><Relationship Id="rId30" Type="http://schemas.openxmlformats.org/officeDocument/2006/relationships/hyperlink" Target="http://us.asos.com/ASOS-ASOS-ARCHIVE-Leather-Lace-Up-Ankle-Boots/sptdc/?iid=1157670&amp;r=2&amp;mporgp=L1Byb2Qv" TargetMode="External"/><Relationship Id="rId35" Type="http://schemas.openxmlformats.org/officeDocument/2006/relationships/hyperlink" Target="http://media.tumblr.com/tumblr_lsgbugetT61qc7d0y.jp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tekchick\Favorites\Desktop\Megan's stuff\Everybody shut up.gif"/>
          <p:cNvPicPr>
            <a:picLocks noGrp="1" noChangeAspect="1" noChangeArrowheads="1" noCrop="1"/>
          </p:cNvPicPr>
          <p:nvPr>
            <p:ph idx="1"/>
          </p:nvPr>
        </p:nvPicPr>
        <p:blipFill>
          <a:blip r:embed="rId2" cstate="print"/>
          <a:srcRect/>
          <a:stretch>
            <a:fillRect/>
          </a:stretch>
        </p:blipFill>
        <p:spPr bwMode="auto">
          <a:xfrm>
            <a:off x="-57150" y="685800"/>
            <a:ext cx="9201150" cy="5257800"/>
          </a:xfrm>
          <a:prstGeom prst="rect">
            <a:avLst/>
          </a:prstGeom>
          <a:noFill/>
        </p:spPr>
      </p:pic>
    </p:spTree>
    <p:extLst>
      <p:ext uri="{BB962C8B-B14F-4D97-AF65-F5344CB8AC3E}">
        <p14:creationId xmlns="" xmlns:p14="http://schemas.microsoft.com/office/powerpoint/2010/main" val="12334565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685800"/>
            <a:ext cx="2209800" cy="4801314"/>
          </a:xfrm>
          <a:prstGeom prst="rect">
            <a:avLst/>
          </a:prstGeom>
          <a:noFill/>
        </p:spPr>
        <p:txBody>
          <a:bodyPr wrap="square" rtlCol="0">
            <a:spAutoFit/>
          </a:bodyPr>
          <a:lstStyle/>
          <a:p>
            <a:r>
              <a:rPr lang="en-CA" dirty="0" smtClean="0"/>
              <a:t>Next came the camisole and petticoats. The camisole served as a barrier between skin and dress, protecting the garment from sweat. There were two petticoats, one to help the skirts lay flat against the crinoline, and a fancier one over top. With the skirt bunched up, the fancy petticoat would be visible. </a:t>
            </a:r>
            <a:endParaRPr lang="en-CA" dirty="0"/>
          </a:p>
        </p:txBody>
      </p:sp>
      <p:pic>
        <p:nvPicPr>
          <p:cNvPr id="3" name="Picture 2" descr="layer 2.jpg"/>
          <p:cNvPicPr>
            <a:picLocks noChangeAspect="1"/>
          </p:cNvPicPr>
          <p:nvPr/>
        </p:nvPicPr>
        <p:blipFill>
          <a:blip r:embed="rId2" cstate="print"/>
          <a:stretch>
            <a:fillRect/>
          </a:stretch>
        </p:blipFill>
        <p:spPr>
          <a:xfrm>
            <a:off x="3733800" y="-228600"/>
            <a:ext cx="5791200" cy="793609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533400"/>
            <a:ext cx="2057400" cy="5909310"/>
          </a:xfrm>
          <a:prstGeom prst="rect">
            <a:avLst/>
          </a:prstGeom>
          <a:noFill/>
        </p:spPr>
        <p:txBody>
          <a:bodyPr wrap="square" rtlCol="0">
            <a:spAutoFit/>
          </a:bodyPr>
          <a:lstStyle/>
          <a:p>
            <a:r>
              <a:rPr lang="en-CA" dirty="0" smtClean="0"/>
              <a:t>Now comes the dress itself. During the day, the neckline was high and the sleeves long, but in the evening women changed to dresses with much lower necklines and much shorter sleeves, revealing quite a fair amount of skin. Some of the dresses had bodices that were interchangeable, so a woman could create a whole new look without buying a whole new dress.</a:t>
            </a:r>
            <a:endParaRPr lang="en-CA" dirty="0"/>
          </a:p>
        </p:txBody>
      </p:sp>
      <p:pic>
        <p:nvPicPr>
          <p:cNvPr id="3" name="Picture 2" descr="layer 3.jpg"/>
          <p:cNvPicPr>
            <a:picLocks noChangeAspect="1"/>
          </p:cNvPicPr>
          <p:nvPr/>
        </p:nvPicPr>
        <p:blipFill>
          <a:blip r:embed="rId3" cstate="print"/>
          <a:stretch>
            <a:fillRect/>
          </a:stretch>
        </p:blipFill>
        <p:spPr>
          <a:xfrm>
            <a:off x="4267200" y="-228600"/>
            <a:ext cx="3048000" cy="7589520"/>
          </a:xfrm>
          <a:prstGeom prst="rect">
            <a:avLst/>
          </a:prstGeom>
        </p:spPr>
      </p:pic>
      <p:sp>
        <p:nvSpPr>
          <p:cNvPr id="5" name="TextBox 4"/>
          <p:cNvSpPr txBox="1"/>
          <p:nvPr/>
        </p:nvSpPr>
        <p:spPr>
          <a:xfrm>
            <a:off x="7620000" y="3657600"/>
            <a:ext cx="1143000" cy="923330"/>
          </a:xfrm>
          <a:prstGeom prst="rect">
            <a:avLst/>
          </a:prstGeom>
          <a:noFill/>
        </p:spPr>
        <p:txBody>
          <a:bodyPr wrap="square" rtlCol="0">
            <a:spAutoFit/>
          </a:bodyPr>
          <a:lstStyle/>
          <a:p>
            <a:r>
              <a:rPr lang="en-CA" dirty="0" smtClean="0"/>
              <a:t>fancy petticoat still visible</a:t>
            </a:r>
            <a:endParaRPr lang="en-CA" dirty="0"/>
          </a:p>
        </p:txBody>
      </p:sp>
      <p:cxnSp>
        <p:nvCxnSpPr>
          <p:cNvPr id="7" name="Straight Arrow Connector 6"/>
          <p:cNvCxnSpPr/>
          <p:nvPr/>
        </p:nvCxnSpPr>
        <p:spPr>
          <a:xfrm flipH="1">
            <a:off x="5715000" y="4800600"/>
            <a:ext cx="2057400" cy="6858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762000"/>
            <a:ext cx="2057400" cy="5909310"/>
          </a:xfrm>
          <a:prstGeom prst="rect">
            <a:avLst/>
          </a:prstGeom>
          <a:noFill/>
        </p:spPr>
        <p:txBody>
          <a:bodyPr wrap="square" rtlCol="0">
            <a:spAutoFit/>
          </a:bodyPr>
          <a:lstStyle/>
          <a:p>
            <a:r>
              <a:rPr lang="en-CA" dirty="0" smtClean="0"/>
              <a:t>The final result was a dress that, while accentuating a woman’s curves, was quite conservative. Accessories were a necessity, and fancy gloves, hats and a cape were usually worn. The shoes were half boots during the day, with thicker soles. The shoes worn at night were slippers with paper thin soles, and were often worn out after a busy evening of dancing.</a:t>
            </a:r>
            <a:endParaRPr lang="en-CA" dirty="0"/>
          </a:p>
        </p:txBody>
      </p:sp>
      <p:pic>
        <p:nvPicPr>
          <p:cNvPr id="3" name="Picture 2" descr="layer 4.jpg"/>
          <p:cNvPicPr>
            <a:picLocks noChangeAspect="1"/>
          </p:cNvPicPr>
          <p:nvPr/>
        </p:nvPicPr>
        <p:blipFill>
          <a:blip r:embed="rId2" cstate="print"/>
          <a:stretch>
            <a:fillRect/>
          </a:stretch>
        </p:blipFill>
        <p:spPr>
          <a:xfrm>
            <a:off x="4038600" y="-381000"/>
            <a:ext cx="3429000" cy="799220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04800"/>
            <a:ext cx="2438400" cy="4524315"/>
          </a:xfrm>
          <a:prstGeom prst="rect">
            <a:avLst/>
          </a:prstGeom>
          <a:noFill/>
        </p:spPr>
        <p:txBody>
          <a:bodyPr wrap="square" rtlCol="0">
            <a:spAutoFit/>
          </a:bodyPr>
          <a:lstStyle/>
          <a:p>
            <a:r>
              <a:rPr lang="en-CA" dirty="0" smtClean="0"/>
              <a:t>Now we arrive in the 20</a:t>
            </a:r>
            <a:r>
              <a:rPr lang="en-CA" baseline="30000" dirty="0" smtClean="0"/>
              <a:t>th</a:t>
            </a:r>
            <a:r>
              <a:rPr lang="en-CA" dirty="0" smtClean="0"/>
              <a:t> century: a time which underwent drastic fashion changes practically every decade. The bustle dress stayed in style for most of the 1900s, but when the 1910s arrived, it lost popularity. A more fluid, slim dress was favoured. These dresses flowed with a woman’s curves, neither exaggerating nor minimizing them.</a:t>
            </a:r>
            <a:endParaRPr lang="en-CA" dirty="0"/>
          </a:p>
        </p:txBody>
      </p:sp>
      <p:pic>
        <p:nvPicPr>
          <p:cNvPr id="5" name="Picture 4" descr="french dress.jpg"/>
          <p:cNvPicPr>
            <a:picLocks noChangeAspect="1"/>
          </p:cNvPicPr>
          <p:nvPr/>
        </p:nvPicPr>
        <p:blipFill>
          <a:blip r:embed="rId2" cstate="print"/>
          <a:stretch>
            <a:fillRect/>
          </a:stretch>
        </p:blipFill>
        <p:spPr>
          <a:xfrm>
            <a:off x="3733800" y="304800"/>
            <a:ext cx="3810000" cy="6003151"/>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20s fashion2.jpg"/>
          <p:cNvPicPr>
            <a:picLocks noChangeAspect="1"/>
          </p:cNvPicPr>
          <p:nvPr/>
        </p:nvPicPr>
        <p:blipFill>
          <a:blip r:embed="rId2" cstate="print"/>
          <a:stretch>
            <a:fillRect/>
          </a:stretch>
        </p:blipFill>
        <p:spPr>
          <a:xfrm>
            <a:off x="2057400" y="457200"/>
            <a:ext cx="2541372" cy="3173554"/>
          </a:xfrm>
          <a:prstGeom prst="rect">
            <a:avLst/>
          </a:prstGeom>
        </p:spPr>
      </p:pic>
      <p:sp>
        <p:nvSpPr>
          <p:cNvPr id="4" name="TextBox 3"/>
          <p:cNvSpPr txBox="1"/>
          <p:nvPr/>
        </p:nvSpPr>
        <p:spPr>
          <a:xfrm>
            <a:off x="381000" y="609600"/>
            <a:ext cx="1905000" cy="4247317"/>
          </a:xfrm>
          <a:prstGeom prst="rect">
            <a:avLst/>
          </a:prstGeom>
          <a:noFill/>
        </p:spPr>
        <p:txBody>
          <a:bodyPr wrap="square" rtlCol="0">
            <a:spAutoFit/>
          </a:bodyPr>
          <a:lstStyle/>
          <a:p>
            <a:r>
              <a:rPr lang="en-CA" dirty="0" smtClean="0"/>
              <a:t>In the ‘20s, the same fluid style was worn, only a little bit shorter. Hair was mostly worn in a bob, with a jewel-like crown. Gloves could also be worn, usually extending just past the elbow. Jewelry was elaborate yet simple.</a:t>
            </a:r>
            <a:endParaRPr lang="en-CA" dirty="0"/>
          </a:p>
        </p:txBody>
      </p:sp>
      <p:pic>
        <p:nvPicPr>
          <p:cNvPr id="8" name="Picture 7" descr="20s fashion1.jpg"/>
          <p:cNvPicPr>
            <a:picLocks noChangeAspect="1"/>
          </p:cNvPicPr>
          <p:nvPr/>
        </p:nvPicPr>
        <p:blipFill>
          <a:blip r:embed="rId3" cstate="print"/>
          <a:stretch>
            <a:fillRect/>
          </a:stretch>
        </p:blipFill>
        <p:spPr>
          <a:xfrm>
            <a:off x="3733800" y="2743200"/>
            <a:ext cx="5143500" cy="3429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533401"/>
            <a:ext cx="1524000" cy="5943600"/>
          </a:xfrm>
          <a:prstGeom prst="rect">
            <a:avLst/>
          </a:prstGeom>
          <a:noFill/>
        </p:spPr>
        <p:txBody>
          <a:bodyPr wrap="square" rtlCol="0">
            <a:spAutoFit/>
          </a:bodyPr>
          <a:lstStyle/>
          <a:p>
            <a:r>
              <a:rPr lang="en-CA" dirty="0" smtClean="0"/>
              <a:t>The thirties were mostly long dresses and long peacoats, but the forties were more about t-shirt dresses or blouses and skirts that looked like a dress. Both fashions minimize the waist in an attempt to make it appear as small as possible.</a:t>
            </a:r>
            <a:endParaRPr lang="en-CA" dirty="0"/>
          </a:p>
        </p:txBody>
      </p:sp>
      <p:pic>
        <p:nvPicPr>
          <p:cNvPr id="5" name="Picture 4" descr="30s1.jpg"/>
          <p:cNvPicPr>
            <a:picLocks noChangeAspect="1"/>
          </p:cNvPicPr>
          <p:nvPr/>
        </p:nvPicPr>
        <p:blipFill>
          <a:blip r:embed="rId2" cstate="print"/>
          <a:stretch>
            <a:fillRect/>
          </a:stretch>
        </p:blipFill>
        <p:spPr>
          <a:xfrm>
            <a:off x="6019800" y="228600"/>
            <a:ext cx="2389633" cy="3048001"/>
          </a:xfrm>
          <a:prstGeom prst="rect">
            <a:avLst/>
          </a:prstGeom>
        </p:spPr>
      </p:pic>
      <p:pic>
        <p:nvPicPr>
          <p:cNvPr id="6" name="Picture 5" descr="40s fashion.jpg"/>
          <p:cNvPicPr>
            <a:picLocks noChangeAspect="1"/>
          </p:cNvPicPr>
          <p:nvPr/>
        </p:nvPicPr>
        <p:blipFill>
          <a:blip r:embed="rId3" cstate="print"/>
          <a:stretch>
            <a:fillRect/>
          </a:stretch>
        </p:blipFill>
        <p:spPr>
          <a:xfrm>
            <a:off x="2133600" y="2133600"/>
            <a:ext cx="3789147" cy="4402989"/>
          </a:xfrm>
          <a:prstGeom prst="rect">
            <a:avLst/>
          </a:prstGeom>
        </p:spPr>
      </p:pic>
      <p:pic>
        <p:nvPicPr>
          <p:cNvPr id="7" name="Picture 6" descr="40sblousewithskirt.jpg"/>
          <p:cNvPicPr>
            <a:picLocks noChangeAspect="1"/>
          </p:cNvPicPr>
          <p:nvPr/>
        </p:nvPicPr>
        <p:blipFill>
          <a:blip r:embed="rId4" cstate="print"/>
          <a:stretch>
            <a:fillRect/>
          </a:stretch>
        </p:blipFill>
        <p:spPr>
          <a:xfrm>
            <a:off x="6248400" y="3048000"/>
            <a:ext cx="2144008" cy="3581400"/>
          </a:xfrm>
          <a:prstGeom prst="rect">
            <a:avLst/>
          </a:prstGeom>
        </p:spPr>
      </p:pic>
      <p:cxnSp>
        <p:nvCxnSpPr>
          <p:cNvPr id="9" name="Straight Arrow Connector 8"/>
          <p:cNvCxnSpPr/>
          <p:nvPr/>
        </p:nvCxnSpPr>
        <p:spPr>
          <a:xfrm>
            <a:off x="5638800" y="685800"/>
            <a:ext cx="304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800600" y="457200"/>
            <a:ext cx="1143000" cy="369332"/>
          </a:xfrm>
          <a:prstGeom prst="rect">
            <a:avLst/>
          </a:prstGeom>
          <a:noFill/>
        </p:spPr>
        <p:txBody>
          <a:bodyPr wrap="square" rtlCol="0">
            <a:spAutoFit/>
          </a:bodyPr>
          <a:lstStyle/>
          <a:p>
            <a:r>
              <a:rPr lang="en-CA" dirty="0" smtClean="0"/>
              <a:t>Thirties</a:t>
            </a:r>
            <a:endParaRPr lang="en-CA" dirty="0"/>
          </a:p>
        </p:txBody>
      </p:sp>
      <p:cxnSp>
        <p:nvCxnSpPr>
          <p:cNvPr id="12" name="Straight Arrow Connector 11"/>
          <p:cNvCxnSpPr/>
          <p:nvPr/>
        </p:nvCxnSpPr>
        <p:spPr>
          <a:xfrm>
            <a:off x="4267200" y="1905000"/>
            <a:ext cx="1905000" cy="1066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4" name="Straight Arrow Connector 13"/>
          <p:cNvCxnSpPr/>
          <p:nvPr/>
        </p:nvCxnSpPr>
        <p:spPr>
          <a:xfrm flipH="1">
            <a:off x="3962400" y="1905000"/>
            <a:ext cx="304800" cy="6858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7" name="TextBox 16"/>
          <p:cNvSpPr txBox="1"/>
          <p:nvPr/>
        </p:nvSpPr>
        <p:spPr>
          <a:xfrm>
            <a:off x="3810000" y="1524000"/>
            <a:ext cx="838200" cy="369332"/>
          </a:xfrm>
          <a:prstGeom prst="rect">
            <a:avLst/>
          </a:prstGeom>
          <a:noFill/>
        </p:spPr>
        <p:txBody>
          <a:bodyPr wrap="square" rtlCol="0">
            <a:spAutoFit/>
          </a:bodyPr>
          <a:lstStyle/>
          <a:p>
            <a:r>
              <a:rPr lang="en-CA" dirty="0" smtClean="0"/>
              <a:t>Forties</a:t>
            </a:r>
            <a:endParaRPr lang="en-CA"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04800"/>
            <a:ext cx="2286000" cy="3693319"/>
          </a:xfrm>
          <a:prstGeom prst="rect">
            <a:avLst/>
          </a:prstGeom>
          <a:noFill/>
        </p:spPr>
        <p:txBody>
          <a:bodyPr wrap="square" rtlCol="0">
            <a:spAutoFit/>
          </a:bodyPr>
          <a:lstStyle/>
          <a:p>
            <a:r>
              <a:rPr lang="en-CA" dirty="0" smtClean="0"/>
              <a:t>The t-shirt dress stuck around in the 50s, but it became more elegant and more girly. The 60s, however, let it be a bit more casual. It was loose around the torso, pulled in at the waist as to show off the smallest of waists, and flared out after the belt. </a:t>
            </a:r>
            <a:endParaRPr lang="en-CA" dirty="0"/>
          </a:p>
        </p:txBody>
      </p:sp>
      <p:pic>
        <p:nvPicPr>
          <p:cNvPr id="5" name="Picture 4" descr="1950s-fashions.jpg"/>
          <p:cNvPicPr>
            <a:picLocks noChangeAspect="1"/>
          </p:cNvPicPr>
          <p:nvPr/>
        </p:nvPicPr>
        <p:blipFill>
          <a:blip r:embed="rId2" cstate="print"/>
          <a:stretch>
            <a:fillRect/>
          </a:stretch>
        </p:blipFill>
        <p:spPr>
          <a:xfrm>
            <a:off x="2895600" y="228600"/>
            <a:ext cx="3124200" cy="2865477"/>
          </a:xfrm>
          <a:prstGeom prst="rect">
            <a:avLst/>
          </a:prstGeom>
        </p:spPr>
      </p:pic>
      <p:pic>
        <p:nvPicPr>
          <p:cNvPr id="6" name="Picture 5" descr="60s.jpg"/>
          <p:cNvPicPr>
            <a:picLocks noChangeAspect="1"/>
          </p:cNvPicPr>
          <p:nvPr/>
        </p:nvPicPr>
        <p:blipFill>
          <a:blip r:embed="rId3" cstate="print"/>
          <a:stretch>
            <a:fillRect/>
          </a:stretch>
        </p:blipFill>
        <p:spPr>
          <a:xfrm>
            <a:off x="2971800" y="3352800"/>
            <a:ext cx="4416552" cy="2954432"/>
          </a:xfrm>
          <a:prstGeom prst="rect">
            <a:avLst/>
          </a:prstGeom>
        </p:spPr>
      </p:pic>
      <p:cxnSp>
        <p:nvCxnSpPr>
          <p:cNvPr id="8" name="Straight Arrow Connector 7"/>
          <p:cNvCxnSpPr/>
          <p:nvPr/>
        </p:nvCxnSpPr>
        <p:spPr>
          <a:xfrm flipH="1">
            <a:off x="6248400" y="1143000"/>
            <a:ext cx="9144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7543800" y="2590800"/>
            <a:ext cx="4572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239000" y="838200"/>
            <a:ext cx="552074" cy="369332"/>
          </a:xfrm>
          <a:prstGeom prst="rect">
            <a:avLst/>
          </a:prstGeom>
          <a:noFill/>
        </p:spPr>
        <p:txBody>
          <a:bodyPr wrap="none" rtlCol="0">
            <a:spAutoFit/>
          </a:bodyPr>
          <a:lstStyle/>
          <a:p>
            <a:r>
              <a:rPr lang="en-CA" dirty="0" smtClean="0"/>
              <a:t>50’s</a:t>
            </a:r>
            <a:endParaRPr lang="en-CA" dirty="0"/>
          </a:p>
        </p:txBody>
      </p:sp>
      <p:sp>
        <p:nvSpPr>
          <p:cNvPr id="14" name="TextBox 13"/>
          <p:cNvSpPr txBox="1"/>
          <p:nvPr/>
        </p:nvSpPr>
        <p:spPr>
          <a:xfrm>
            <a:off x="7772400" y="2209800"/>
            <a:ext cx="609600" cy="369332"/>
          </a:xfrm>
          <a:prstGeom prst="rect">
            <a:avLst/>
          </a:prstGeom>
          <a:noFill/>
        </p:spPr>
        <p:txBody>
          <a:bodyPr wrap="square" rtlCol="0">
            <a:spAutoFit/>
          </a:bodyPr>
          <a:lstStyle/>
          <a:p>
            <a:r>
              <a:rPr lang="en-CA" dirty="0" smtClean="0"/>
              <a:t>60’s</a:t>
            </a:r>
            <a:endParaRPr lang="en-CA"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533400"/>
            <a:ext cx="1981200" cy="5632311"/>
          </a:xfrm>
          <a:prstGeom prst="rect">
            <a:avLst/>
          </a:prstGeom>
          <a:noFill/>
        </p:spPr>
        <p:txBody>
          <a:bodyPr wrap="square" rtlCol="0">
            <a:spAutoFit/>
          </a:bodyPr>
          <a:lstStyle/>
          <a:p>
            <a:r>
              <a:rPr lang="en-CA" dirty="0" smtClean="0"/>
              <a:t>The 70’s was a decade of prints, flares, and let’s face it: a whole lot of tacky. Everything from bell-bottomed cat suits to fringed vests resided here, and while some of these styles could make a slightly modified comeback, like platforms and boho-style maxi dresses have, some of these styles need to stay in the past.</a:t>
            </a:r>
            <a:endParaRPr lang="en-CA" dirty="0"/>
          </a:p>
        </p:txBody>
      </p:sp>
      <p:pic>
        <p:nvPicPr>
          <p:cNvPr id="5" name="Picture 4" descr="boho.jpg"/>
          <p:cNvPicPr>
            <a:picLocks noChangeAspect="1"/>
          </p:cNvPicPr>
          <p:nvPr/>
        </p:nvPicPr>
        <p:blipFill>
          <a:blip r:embed="rId2" cstate="print"/>
          <a:stretch>
            <a:fillRect/>
          </a:stretch>
        </p:blipFill>
        <p:spPr>
          <a:xfrm>
            <a:off x="5715000" y="3352800"/>
            <a:ext cx="3149600" cy="2198663"/>
          </a:xfrm>
          <a:prstGeom prst="rect">
            <a:avLst/>
          </a:prstGeom>
        </p:spPr>
      </p:pic>
      <p:pic>
        <p:nvPicPr>
          <p:cNvPr id="6" name="Picture 5" descr="scooterskirt.jpg"/>
          <p:cNvPicPr>
            <a:picLocks noChangeAspect="1"/>
          </p:cNvPicPr>
          <p:nvPr/>
        </p:nvPicPr>
        <p:blipFill>
          <a:blip r:embed="rId3" cstate="print"/>
          <a:stretch>
            <a:fillRect/>
          </a:stretch>
        </p:blipFill>
        <p:spPr>
          <a:xfrm>
            <a:off x="3581400" y="381000"/>
            <a:ext cx="3505200" cy="2244558"/>
          </a:xfrm>
          <a:prstGeom prst="rect">
            <a:avLst/>
          </a:prstGeom>
        </p:spPr>
      </p:pic>
      <p:pic>
        <p:nvPicPr>
          <p:cNvPr id="7" name="Picture 6" descr="nevereverever.jpg"/>
          <p:cNvPicPr>
            <a:picLocks noChangeAspect="1"/>
          </p:cNvPicPr>
          <p:nvPr/>
        </p:nvPicPr>
        <p:blipFill>
          <a:blip r:embed="rId4" cstate="print"/>
          <a:stretch>
            <a:fillRect/>
          </a:stretch>
        </p:blipFill>
        <p:spPr>
          <a:xfrm>
            <a:off x="2743200" y="2819400"/>
            <a:ext cx="2648331" cy="3752949"/>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762000"/>
            <a:ext cx="4114800" cy="2031325"/>
          </a:xfrm>
          <a:prstGeom prst="rect">
            <a:avLst/>
          </a:prstGeom>
          <a:noFill/>
        </p:spPr>
        <p:txBody>
          <a:bodyPr wrap="square" rtlCol="0">
            <a:spAutoFit/>
          </a:bodyPr>
          <a:lstStyle/>
          <a:p>
            <a:r>
              <a:rPr lang="en-CA" dirty="0" smtClean="0"/>
              <a:t>In the 80’s, aerobics were huge, and so was the style that came with it. Leg warmers, spandex and neon were very commonplace, as were oversized sunglasses, bangles and huge hoop earrings. Headbands and off-the-shoulder t-shirts were also popular. </a:t>
            </a:r>
            <a:endParaRPr lang="en-CA" dirty="0"/>
          </a:p>
        </p:txBody>
      </p:sp>
      <p:pic>
        <p:nvPicPr>
          <p:cNvPr id="5" name="Picture 4" descr="80s-Rock-Fashion-Trends.jpg"/>
          <p:cNvPicPr>
            <a:picLocks noChangeAspect="1"/>
          </p:cNvPicPr>
          <p:nvPr/>
        </p:nvPicPr>
        <p:blipFill>
          <a:blip r:embed="rId2" cstate="print"/>
          <a:stretch>
            <a:fillRect/>
          </a:stretch>
        </p:blipFill>
        <p:spPr>
          <a:xfrm>
            <a:off x="381000" y="3733800"/>
            <a:ext cx="4634279" cy="2628900"/>
          </a:xfrm>
          <a:prstGeom prst="rect">
            <a:avLst/>
          </a:prstGeom>
        </p:spPr>
      </p:pic>
      <p:pic>
        <p:nvPicPr>
          <p:cNvPr id="3" name="Picture 2" descr="80s.jpg"/>
          <p:cNvPicPr>
            <a:picLocks noChangeAspect="1"/>
          </p:cNvPicPr>
          <p:nvPr/>
        </p:nvPicPr>
        <p:blipFill>
          <a:blip r:embed="rId3" cstate="print"/>
          <a:stretch>
            <a:fillRect/>
          </a:stretch>
        </p:blipFill>
        <p:spPr>
          <a:xfrm>
            <a:off x="5789992" y="381000"/>
            <a:ext cx="2892521" cy="4953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ave-By-The-Bell-saved-by-the-bell-5312050-750-489.jpeg"/>
          <p:cNvPicPr>
            <a:picLocks noChangeAspect="1"/>
          </p:cNvPicPr>
          <p:nvPr/>
        </p:nvPicPr>
        <p:blipFill>
          <a:blip r:embed="rId2" cstate="print"/>
          <a:stretch>
            <a:fillRect/>
          </a:stretch>
        </p:blipFill>
        <p:spPr>
          <a:xfrm>
            <a:off x="3931622" y="1524000"/>
            <a:ext cx="5212378" cy="2667000"/>
          </a:xfrm>
          <a:prstGeom prst="rect">
            <a:avLst/>
          </a:prstGeom>
        </p:spPr>
      </p:pic>
      <p:pic>
        <p:nvPicPr>
          <p:cNvPr id="5" name="Picture 4" descr="Desktop2-001.jpg"/>
          <p:cNvPicPr>
            <a:picLocks noChangeAspect="1"/>
          </p:cNvPicPr>
          <p:nvPr/>
        </p:nvPicPr>
        <p:blipFill>
          <a:blip r:embed="rId3" cstate="print"/>
          <a:stretch>
            <a:fillRect/>
          </a:stretch>
        </p:blipFill>
        <p:spPr>
          <a:xfrm>
            <a:off x="5257800" y="4428309"/>
            <a:ext cx="3886200" cy="2429691"/>
          </a:xfrm>
          <a:prstGeom prst="rect">
            <a:avLst/>
          </a:prstGeom>
        </p:spPr>
      </p:pic>
      <p:pic>
        <p:nvPicPr>
          <p:cNvPr id="6" name="Picture 5" descr="90s.jpg"/>
          <p:cNvPicPr>
            <a:picLocks noChangeAspect="1"/>
          </p:cNvPicPr>
          <p:nvPr/>
        </p:nvPicPr>
        <p:blipFill>
          <a:blip r:embed="rId4" cstate="print"/>
          <a:stretch>
            <a:fillRect/>
          </a:stretch>
        </p:blipFill>
        <p:spPr>
          <a:xfrm>
            <a:off x="1371600" y="3505200"/>
            <a:ext cx="3937000" cy="3136900"/>
          </a:xfrm>
          <a:prstGeom prst="rect">
            <a:avLst/>
          </a:prstGeom>
        </p:spPr>
      </p:pic>
      <p:sp>
        <p:nvSpPr>
          <p:cNvPr id="7" name="TextBox 6"/>
          <p:cNvSpPr txBox="1"/>
          <p:nvPr/>
        </p:nvSpPr>
        <p:spPr>
          <a:xfrm>
            <a:off x="304800" y="304800"/>
            <a:ext cx="3505200" cy="2585323"/>
          </a:xfrm>
          <a:prstGeom prst="rect">
            <a:avLst/>
          </a:prstGeom>
          <a:noFill/>
        </p:spPr>
        <p:txBody>
          <a:bodyPr wrap="square" rtlCol="0">
            <a:spAutoFit/>
          </a:bodyPr>
          <a:lstStyle/>
          <a:p>
            <a:r>
              <a:rPr lang="en-CA" dirty="0" smtClean="0"/>
              <a:t>As in any generation, fashion is influenced hugely by TV shows and music. The 90’s were no exception to this, and a lot of the shows are still very popular. Denim was a major wardrobe staple, and so were crop tops. While denim never went out of style, crop tops have made a huge comeback.</a:t>
            </a:r>
            <a:endParaRPr lang="en-C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772400" cy="1066801"/>
          </a:xfrm>
        </p:spPr>
        <p:txBody>
          <a:bodyPr/>
          <a:lstStyle/>
          <a:p>
            <a:r>
              <a:rPr lang="en-US" sz="2400" b="1" dirty="0" smtClean="0">
                <a:latin typeface="Baskerville Old Face" pitchFamily="18" charset="0"/>
              </a:rPr>
              <a:t>How has women’s fashion evolved since the 18</a:t>
            </a:r>
            <a:r>
              <a:rPr lang="en-US" sz="2400" b="1" baseline="30000" dirty="0" smtClean="0">
                <a:latin typeface="Baskerville Old Face" pitchFamily="18" charset="0"/>
              </a:rPr>
              <a:t>th</a:t>
            </a:r>
            <a:r>
              <a:rPr lang="en-US" sz="2400" b="1" dirty="0" smtClean="0">
                <a:latin typeface="Baskerville Old Face" pitchFamily="18" charset="0"/>
              </a:rPr>
              <a:t> century and how is it similar to women’s fashion today?</a:t>
            </a:r>
            <a:endParaRPr lang="en-US" sz="2400" b="1" dirty="0">
              <a:latin typeface="Baskerville Old Face" pitchFamily="18" charset="0"/>
            </a:endParaRPr>
          </a:p>
        </p:txBody>
      </p:sp>
      <p:sp>
        <p:nvSpPr>
          <p:cNvPr id="4" name="TextBox 3"/>
          <p:cNvSpPr txBox="1"/>
          <p:nvPr/>
        </p:nvSpPr>
        <p:spPr>
          <a:xfrm>
            <a:off x="1371600" y="838200"/>
            <a:ext cx="6155275" cy="369332"/>
          </a:xfrm>
          <a:prstGeom prst="rect">
            <a:avLst/>
          </a:prstGeom>
          <a:noFill/>
        </p:spPr>
        <p:txBody>
          <a:bodyPr wrap="none" rtlCol="0">
            <a:spAutoFit/>
          </a:bodyPr>
          <a:lstStyle/>
          <a:p>
            <a:r>
              <a:rPr lang="en-CA" dirty="0" smtClean="0"/>
              <a:t>Thank you. Now that I’ve got your attention, I simply must ask...</a:t>
            </a:r>
            <a:endParaRPr lang="en-CA" dirty="0"/>
          </a:p>
        </p:txBody>
      </p:sp>
      <p:pic>
        <p:nvPicPr>
          <p:cNvPr id="2050" name="Picture 2" descr="C:\Users\tekchick\Favorites\Desktop\Megan's stuff\gifs\curious sherlock.gif"/>
          <p:cNvPicPr>
            <a:picLocks noChangeAspect="1" noChangeArrowheads="1" noCrop="1"/>
          </p:cNvPicPr>
          <p:nvPr/>
        </p:nvPicPr>
        <p:blipFill>
          <a:blip r:embed="rId2" cstate="print"/>
          <a:srcRect/>
          <a:stretch>
            <a:fillRect/>
          </a:stretch>
        </p:blipFill>
        <p:spPr bwMode="auto">
          <a:xfrm>
            <a:off x="990600" y="2819400"/>
            <a:ext cx="7177916" cy="4038600"/>
          </a:xfrm>
          <a:prstGeom prst="rect">
            <a:avLst/>
          </a:prstGeom>
          <a:noFill/>
        </p:spPr>
      </p:pic>
    </p:spTree>
    <p:extLst>
      <p:ext uri="{BB962C8B-B14F-4D97-AF65-F5344CB8AC3E}">
        <p14:creationId xmlns="" xmlns:p14="http://schemas.microsoft.com/office/powerpoint/2010/main" val="33833374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304800"/>
            <a:ext cx="3200400" cy="3139321"/>
          </a:xfrm>
          <a:prstGeom prst="rect">
            <a:avLst/>
          </a:prstGeom>
          <a:noFill/>
        </p:spPr>
        <p:txBody>
          <a:bodyPr wrap="square" rtlCol="0">
            <a:spAutoFit/>
          </a:bodyPr>
          <a:lstStyle/>
          <a:p>
            <a:r>
              <a:rPr lang="en-CA" dirty="0" smtClean="0"/>
              <a:t>Now, fashion is bringing back styles from pretty much every decade. Crop tops, leg warmers, t-shirt dresses and fancy hats are popping up everywhere you look, and those are just some of the trends. And because society has become a little less rigid, pretty much anything goes. Bustle is huge now, what with the steampunk trends.</a:t>
            </a:r>
            <a:endParaRPr lang="en-CA" dirty="0"/>
          </a:p>
        </p:txBody>
      </p:sp>
      <p:pic>
        <p:nvPicPr>
          <p:cNvPr id="6" name="Picture 5" descr="steampunk bustle.jpg"/>
          <p:cNvPicPr>
            <a:picLocks noChangeAspect="1"/>
          </p:cNvPicPr>
          <p:nvPr/>
        </p:nvPicPr>
        <p:blipFill>
          <a:blip r:embed="rId2" cstate="print"/>
          <a:stretch>
            <a:fillRect/>
          </a:stretch>
        </p:blipFill>
        <p:spPr>
          <a:xfrm>
            <a:off x="3733800" y="1905000"/>
            <a:ext cx="3048000" cy="4556760"/>
          </a:xfrm>
          <a:prstGeom prst="rect">
            <a:avLst/>
          </a:prstGeom>
        </p:spPr>
      </p:pic>
      <p:pic>
        <p:nvPicPr>
          <p:cNvPr id="7" name="Picture 6" descr="jeans.jpg"/>
          <p:cNvPicPr>
            <a:picLocks noChangeAspect="1"/>
          </p:cNvPicPr>
          <p:nvPr/>
        </p:nvPicPr>
        <p:blipFill>
          <a:blip r:embed="rId3" cstate="print"/>
          <a:stretch>
            <a:fillRect/>
          </a:stretch>
        </p:blipFill>
        <p:spPr>
          <a:xfrm>
            <a:off x="6172200" y="152400"/>
            <a:ext cx="2667000" cy="3837878"/>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457200"/>
            <a:ext cx="2819400" cy="5909310"/>
          </a:xfrm>
          <a:prstGeom prst="rect">
            <a:avLst/>
          </a:prstGeom>
          <a:noFill/>
        </p:spPr>
        <p:txBody>
          <a:bodyPr wrap="square" rtlCol="0">
            <a:spAutoFit/>
          </a:bodyPr>
          <a:lstStyle/>
          <a:p>
            <a:r>
              <a:rPr lang="en-CA" dirty="0" smtClean="0"/>
              <a:t>When we look at fashion, it’s obvious that it has come a long way since the 18</a:t>
            </a:r>
            <a:r>
              <a:rPr lang="en-CA" baseline="30000" dirty="0" smtClean="0"/>
              <a:t>th</a:t>
            </a:r>
            <a:r>
              <a:rPr lang="en-CA" dirty="0" smtClean="0"/>
              <a:t> century. However, there are still many similarities. For example, when women wore corsets, their maids would put their foot on the woman’s back for leverage, so as to get the corset as tight as possible. Now, some girls have to lay down to get their skinny jeans on. The half boots worn in the 19</a:t>
            </a:r>
            <a:r>
              <a:rPr lang="en-CA" baseline="30000" dirty="0" smtClean="0"/>
              <a:t>th</a:t>
            </a:r>
            <a:r>
              <a:rPr lang="en-CA" dirty="0" smtClean="0"/>
              <a:t> century have made a comeback, resembling both combat boots and heels of today. So before you mock the fashion of the past, think– because you might be wearing it yourself.</a:t>
            </a:r>
            <a:endParaRPr lang="en-CA" dirty="0"/>
          </a:p>
        </p:txBody>
      </p:sp>
      <p:pic>
        <p:nvPicPr>
          <p:cNvPr id="6" name="Picture 5" descr="boots2.jpg"/>
          <p:cNvPicPr>
            <a:picLocks noChangeAspect="1"/>
          </p:cNvPicPr>
          <p:nvPr/>
        </p:nvPicPr>
        <p:blipFill>
          <a:blip r:embed="rId3" cstate="print"/>
          <a:stretch>
            <a:fillRect/>
          </a:stretch>
        </p:blipFill>
        <p:spPr>
          <a:xfrm>
            <a:off x="5334000" y="2209800"/>
            <a:ext cx="3429000" cy="4374931"/>
          </a:xfrm>
          <a:prstGeom prst="rect">
            <a:avLst/>
          </a:prstGeom>
        </p:spPr>
      </p:pic>
      <p:pic>
        <p:nvPicPr>
          <p:cNvPr id="5" name="Picture 4" descr="boots.jpg"/>
          <p:cNvPicPr>
            <a:picLocks noChangeAspect="1"/>
          </p:cNvPicPr>
          <p:nvPr/>
        </p:nvPicPr>
        <p:blipFill>
          <a:blip r:embed="rId4" cstate="print"/>
          <a:stretch>
            <a:fillRect/>
          </a:stretch>
        </p:blipFill>
        <p:spPr>
          <a:xfrm>
            <a:off x="3581400" y="381000"/>
            <a:ext cx="2694768" cy="29718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Misha Song [TUMBLR].mp3">
            <a:hlinkClick r:id="" action="ppaction://media"/>
          </p:cNvPr>
          <p:cNvPicPr>
            <a:picLocks noRot="1" noChangeAspect="1"/>
          </p:cNvPicPr>
          <p:nvPr>
            <a:audioFile r:link="rId1"/>
          </p:nvPr>
        </p:nvPicPr>
        <p:blipFill>
          <a:blip r:embed="rId3" cstate="print"/>
          <a:stretch>
            <a:fillRect/>
          </a:stretch>
        </p:blipFill>
        <p:spPr>
          <a:xfrm>
            <a:off x="381000" y="4724400"/>
            <a:ext cx="304800" cy="304800"/>
          </a:xfrm>
          <a:prstGeom prst="rect">
            <a:avLst/>
          </a:prstGeom>
        </p:spPr>
      </p:pic>
      <p:sp>
        <p:nvSpPr>
          <p:cNvPr id="3" name="TextBox 2"/>
          <p:cNvSpPr txBox="1"/>
          <p:nvPr/>
        </p:nvSpPr>
        <p:spPr>
          <a:xfrm>
            <a:off x="685800" y="457200"/>
            <a:ext cx="1905000" cy="646331"/>
          </a:xfrm>
          <a:prstGeom prst="rect">
            <a:avLst/>
          </a:prstGeom>
          <a:noFill/>
        </p:spPr>
        <p:txBody>
          <a:bodyPr wrap="square" rtlCol="0">
            <a:spAutoFit/>
          </a:bodyPr>
          <a:lstStyle/>
          <a:p>
            <a:r>
              <a:rPr lang="en-CA" dirty="0" smtClean="0">
                <a:solidFill>
                  <a:schemeClr val="bg1"/>
                </a:solidFill>
              </a:rPr>
              <a:t>Drawings by Megan Sorensen</a:t>
            </a:r>
            <a:endParaRPr lang="en-CA" dirty="0">
              <a:solidFill>
                <a:schemeClr val="bg1"/>
              </a:solidFill>
            </a:endParaRPr>
          </a:p>
        </p:txBody>
      </p:sp>
      <p:sp>
        <p:nvSpPr>
          <p:cNvPr id="4" name="TextBox 3"/>
          <p:cNvSpPr txBox="1"/>
          <p:nvPr/>
        </p:nvSpPr>
        <p:spPr>
          <a:xfrm>
            <a:off x="304800" y="1219200"/>
            <a:ext cx="3429000" cy="5632311"/>
          </a:xfrm>
          <a:prstGeom prst="rect">
            <a:avLst/>
          </a:prstGeom>
          <a:noFill/>
        </p:spPr>
        <p:txBody>
          <a:bodyPr wrap="square" rtlCol="0">
            <a:spAutoFit/>
          </a:bodyPr>
          <a:lstStyle/>
          <a:p>
            <a:r>
              <a:rPr lang="en-CA" dirty="0" smtClean="0">
                <a:solidFill>
                  <a:schemeClr val="bg1"/>
                </a:solidFill>
              </a:rPr>
              <a:t>Picture sources: </a:t>
            </a:r>
          </a:p>
          <a:p>
            <a:r>
              <a:rPr lang="en-CA" dirty="0" smtClean="0">
                <a:solidFill>
                  <a:schemeClr val="bg1"/>
                </a:solidFill>
                <a:hlinkClick r:id="rId4"/>
              </a:rPr>
              <a:t>literary-liasons.com</a:t>
            </a:r>
            <a:endParaRPr lang="en-CA" dirty="0" smtClean="0">
              <a:solidFill>
                <a:schemeClr val="bg1"/>
              </a:solidFill>
            </a:endParaRPr>
          </a:p>
          <a:p>
            <a:r>
              <a:rPr lang="en-CA" dirty="0" smtClean="0">
                <a:hlinkClick r:id="rId5"/>
              </a:rPr>
              <a:t>AtelierSylpheCorsets on DeviantArt</a:t>
            </a:r>
            <a:endParaRPr lang="en-CA" dirty="0" smtClean="0"/>
          </a:p>
          <a:p>
            <a:r>
              <a:rPr lang="en-CA" dirty="0" smtClean="0">
                <a:hlinkClick r:id="rId6"/>
              </a:rPr>
              <a:t>susannaives.com/wordpress</a:t>
            </a:r>
            <a:endParaRPr lang="en-CA" dirty="0" smtClean="0"/>
          </a:p>
          <a:p>
            <a:r>
              <a:rPr lang="en-CA" dirty="0" smtClean="0">
                <a:hlinkClick r:id="rId7"/>
              </a:rPr>
              <a:t>StyleThisShindig on Pinterest</a:t>
            </a:r>
            <a:endParaRPr lang="en-CA" dirty="0" smtClean="0"/>
          </a:p>
          <a:p>
            <a:r>
              <a:rPr lang="en-CA" dirty="0" smtClean="0">
                <a:hlinkClick r:id="rId8"/>
              </a:rPr>
              <a:t>archibaldphotography.co.uk</a:t>
            </a:r>
            <a:endParaRPr lang="en-CA" dirty="0" smtClean="0"/>
          </a:p>
          <a:p>
            <a:r>
              <a:rPr lang="en-CA" dirty="0" smtClean="0">
                <a:solidFill>
                  <a:schemeClr val="bg1"/>
                </a:solidFill>
                <a:hlinkClick r:id="rId9"/>
              </a:rPr>
              <a:t>Fashion History - Glossi by A'Marie </a:t>
            </a:r>
            <a:endParaRPr lang="en-CA" dirty="0" smtClean="0">
              <a:solidFill>
                <a:schemeClr val="bg1"/>
              </a:solidFill>
            </a:endParaRPr>
          </a:p>
          <a:p>
            <a:r>
              <a:rPr lang="en-CA" dirty="0" smtClean="0">
                <a:solidFill>
                  <a:schemeClr val="bg1"/>
                </a:solidFill>
                <a:hlinkClick r:id="rId10"/>
              </a:rPr>
              <a:t>vintage-retro on Tumblr</a:t>
            </a:r>
            <a:endParaRPr lang="en-CA" dirty="0" smtClean="0">
              <a:solidFill>
                <a:schemeClr val="bg1"/>
              </a:solidFill>
            </a:endParaRPr>
          </a:p>
          <a:p>
            <a:r>
              <a:rPr lang="en-CA" dirty="0" smtClean="0">
                <a:solidFill>
                  <a:schemeClr val="bg1"/>
                </a:solidFill>
                <a:hlinkClick r:id="rId11"/>
              </a:rPr>
              <a:t>1940's Patterns and Vintage Images</a:t>
            </a:r>
            <a:endParaRPr lang="en-CA" dirty="0" smtClean="0">
              <a:solidFill>
                <a:schemeClr val="bg1"/>
              </a:solidFill>
            </a:endParaRPr>
          </a:p>
          <a:p>
            <a:r>
              <a:rPr lang="en-CA" dirty="0" smtClean="0">
                <a:solidFill>
                  <a:schemeClr val="bg1"/>
                </a:solidFill>
                <a:hlinkClick r:id="rId12"/>
              </a:rPr>
              <a:t>Throwback: 50s Fashion </a:t>
            </a:r>
            <a:endParaRPr lang="en-CA" dirty="0" smtClean="0">
              <a:solidFill>
                <a:schemeClr val="bg1"/>
              </a:solidFill>
            </a:endParaRPr>
          </a:p>
          <a:p>
            <a:r>
              <a:rPr lang="en-CA" dirty="0" smtClean="0">
                <a:solidFill>
                  <a:schemeClr val="bg1"/>
                </a:solidFill>
                <a:hlinkClick r:id="rId13"/>
              </a:rPr>
              <a:t>18th century women's caps</a:t>
            </a:r>
            <a:endParaRPr lang="en-CA" dirty="0" smtClean="0">
              <a:solidFill>
                <a:schemeClr val="bg1"/>
              </a:solidFill>
            </a:endParaRPr>
          </a:p>
          <a:p>
            <a:r>
              <a:rPr lang="en-CA" dirty="0" smtClean="0">
                <a:solidFill>
                  <a:schemeClr val="bg1"/>
                </a:solidFill>
                <a:hlinkClick r:id="rId14"/>
              </a:rPr>
              <a:t>Clothing of Williamsburg, VA on Pinterest</a:t>
            </a:r>
            <a:endParaRPr lang="en-CA" dirty="0" smtClean="0">
              <a:solidFill>
                <a:schemeClr val="bg1"/>
              </a:solidFill>
            </a:endParaRPr>
          </a:p>
          <a:p>
            <a:r>
              <a:rPr lang="en-CA" dirty="0" smtClean="0">
                <a:solidFill>
                  <a:schemeClr val="bg1"/>
                </a:solidFill>
                <a:hlinkClick r:id="rId15"/>
              </a:rPr>
              <a:t>mookychick.co.uk</a:t>
            </a:r>
            <a:endParaRPr lang="en-CA" dirty="0" smtClean="0">
              <a:solidFill>
                <a:schemeClr val="bg1"/>
              </a:solidFill>
            </a:endParaRPr>
          </a:p>
          <a:p>
            <a:r>
              <a:rPr lang="en-CA" dirty="0" smtClean="0">
                <a:solidFill>
                  <a:schemeClr val="bg1"/>
                </a:solidFill>
                <a:hlinkClick r:id="rId16"/>
              </a:rPr>
              <a:t>Great drawings of 18th century hats and hair-do’s </a:t>
            </a:r>
            <a:endParaRPr lang="en-CA" dirty="0" smtClean="0">
              <a:solidFill>
                <a:schemeClr val="bg1"/>
              </a:solidFill>
            </a:endParaRPr>
          </a:p>
          <a:p>
            <a:r>
              <a:rPr lang="en-CA" dirty="0" smtClean="0">
                <a:solidFill>
                  <a:schemeClr val="bg1"/>
                </a:solidFill>
                <a:hlinkClick r:id="rId17"/>
              </a:rPr>
              <a:t>Women's Fashion in 18th Century France</a:t>
            </a:r>
            <a:endParaRPr lang="en-CA" dirty="0" smtClean="0">
              <a:solidFill>
                <a:schemeClr val="bg1"/>
              </a:solidFill>
            </a:endParaRPr>
          </a:p>
        </p:txBody>
      </p:sp>
      <p:sp>
        <p:nvSpPr>
          <p:cNvPr id="6" name="TextBox 5"/>
          <p:cNvSpPr txBox="1"/>
          <p:nvPr/>
        </p:nvSpPr>
        <p:spPr>
          <a:xfrm>
            <a:off x="3657600" y="152400"/>
            <a:ext cx="2667000" cy="6463308"/>
          </a:xfrm>
          <a:prstGeom prst="rect">
            <a:avLst/>
          </a:prstGeom>
          <a:noFill/>
        </p:spPr>
        <p:txBody>
          <a:bodyPr wrap="square" rtlCol="0">
            <a:spAutoFit/>
          </a:bodyPr>
          <a:lstStyle/>
          <a:p>
            <a:r>
              <a:rPr lang="en-CA" dirty="0" smtClean="0">
                <a:solidFill>
                  <a:schemeClr val="bg1"/>
                </a:solidFill>
                <a:hlinkClick r:id="rId18"/>
              </a:rPr>
              <a:t>60's Fashion </a:t>
            </a:r>
            <a:endParaRPr lang="en-CA" dirty="0" smtClean="0">
              <a:solidFill>
                <a:schemeClr val="bg1"/>
              </a:solidFill>
            </a:endParaRPr>
          </a:p>
          <a:p>
            <a:r>
              <a:rPr lang="en-CA" dirty="0" smtClean="0">
                <a:solidFill>
                  <a:schemeClr val="bg1"/>
                </a:solidFill>
                <a:hlinkClick r:id="rId19"/>
              </a:rPr>
              <a:t>Everlasting 70's Styles</a:t>
            </a:r>
            <a:endParaRPr lang="en-CA" dirty="0" smtClean="0">
              <a:solidFill>
                <a:schemeClr val="bg1"/>
              </a:solidFill>
            </a:endParaRPr>
          </a:p>
          <a:p>
            <a:r>
              <a:rPr lang="en-CA" dirty="0" smtClean="0">
                <a:solidFill>
                  <a:schemeClr val="bg1"/>
                </a:solidFill>
                <a:hlinkClick r:id="rId20"/>
              </a:rPr>
              <a:t>70s Fashion</a:t>
            </a:r>
            <a:endParaRPr lang="en-CA" dirty="0" smtClean="0">
              <a:solidFill>
                <a:schemeClr val="bg1"/>
              </a:solidFill>
            </a:endParaRPr>
          </a:p>
          <a:p>
            <a:r>
              <a:rPr lang="en-CA" dirty="0" smtClean="0">
                <a:solidFill>
                  <a:schemeClr val="bg1"/>
                </a:solidFill>
                <a:hlinkClick r:id="rId21"/>
              </a:rPr>
              <a:t>Clothing Trends You Can Wear Today</a:t>
            </a:r>
            <a:endParaRPr lang="en-CA" dirty="0" smtClean="0">
              <a:solidFill>
                <a:schemeClr val="bg1"/>
              </a:solidFill>
            </a:endParaRPr>
          </a:p>
          <a:p>
            <a:r>
              <a:rPr lang="en-CA" dirty="0" smtClean="0">
                <a:solidFill>
                  <a:schemeClr val="bg1"/>
                </a:solidFill>
                <a:hlinkClick r:id="rId22"/>
              </a:rPr>
              <a:t>ttF Fashion Diary: 80s Skate Party</a:t>
            </a:r>
            <a:endParaRPr lang="en-CA" dirty="0" smtClean="0">
              <a:solidFill>
                <a:schemeClr val="bg1"/>
              </a:solidFill>
            </a:endParaRPr>
          </a:p>
          <a:p>
            <a:r>
              <a:rPr lang="en-CA" dirty="0" smtClean="0">
                <a:solidFill>
                  <a:schemeClr val="bg1"/>
                </a:solidFill>
                <a:hlinkClick r:id="rId23"/>
              </a:rPr>
              <a:t>Girls Just Wanna’ Have Fun: 80’s Fashion </a:t>
            </a:r>
            <a:endParaRPr lang="en-CA" dirty="0" smtClean="0">
              <a:solidFill>
                <a:schemeClr val="bg1"/>
              </a:solidFill>
            </a:endParaRPr>
          </a:p>
          <a:p>
            <a:r>
              <a:rPr lang="en-CA" dirty="0" smtClean="0">
                <a:solidFill>
                  <a:schemeClr val="bg1"/>
                </a:solidFill>
                <a:hlinkClick r:id="rId24"/>
              </a:rPr>
              <a:t>Blog Archives - Open Mind Fashion</a:t>
            </a:r>
            <a:endParaRPr lang="en-CA" dirty="0" smtClean="0">
              <a:solidFill>
                <a:schemeClr val="bg1"/>
              </a:solidFill>
            </a:endParaRPr>
          </a:p>
          <a:p>
            <a:r>
              <a:rPr lang="en-CA" dirty="0" smtClean="0">
                <a:solidFill>
                  <a:schemeClr val="bg1"/>
                </a:solidFill>
                <a:hlinkClick r:id="rId25"/>
              </a:rPr>
              <a:t> Five 90s Fashion Trends That Are Totally Back In Style</a:t>
            </a:r>
            <a:endParaRPr lang="en-CA" dirty="0" smtClean="0">
              <a:solidFill>
                <a:schemeClr val="bg1"/>
              </a:solidFill>
            </a:endParaRPr>
          </a:p>
          <a:p>
            <a:r>
              <a:rPr lang="en-CA" dirty="0" smtClean="0">
                <a:solidFill>
                  <a:schemeClr val="bg1"/>
                </a:solidFill>
                <a:hlinkClick r:id="rId26"/>
              </a:rPr>
              <a:t>Fashion friday--90s are back</a:t>
            </a:r>
            <a:endParaRPr lang="en-CA" dirty="0" smtClean="0">
              <a:solidFill>
                <a:schemeClr val="bg1"/>
              </a:solidFill>
            </a:endParaRPr>
          </a:p>
          <a:p>
            <a:r>
              <a:rPr lang="en-CA" dirty="0" smtClean="0">
                <a:solidFill>
                  <a:schemeClr val="bg1"/>
                </a:solidFill>
                <a:hlinkClick r:id="rId27"/>
              </a:rPr>
              <a:t>Be Stylish.com</a:t>
            </a:r>
            <a:endParaRPr lang="en-CA" dirty="0" smtClean="0">
              <a:solidFill>
                <a:schemeClr val="bg1"/>
              </a:solidFill>
            </a:endParaRPr>
          </a:p>
          <a:p>
            <a:r>
              <a:rPr lang="en-CA" dirty="0" smtClean="0">
                <a:solidFill>
                  <a:schemeClr val="bg1"/>
                </a:solidFill>
                <a:hlinkClick r:id="rId28"/>
              </a:rPr>
              <a:t>the search for a steampunk prom dress</a:t>
            </a:r>
            <a:endParaRPr lang="en-CA" dirty="0" smtClean="0">
              <a:solidFill>
                <a:schemeClr val="bg1"/>
              </a:solidFill>
            </a:endParaRPr>
          </a:p>
          <a:p>
            <a:r>
              <a:rPr lang="en-CA" dirty="0" smtClean="0">
                <a:solidFill>
                  <a:schemeClr val="bg1"/>
                </a:solidFill>
                <a:hlinkClick r:id="rId29"/>
              </a:rPr>
              <a:t>Crownless Princess</a:t>
            </a:r>
            <a:endParaRPr lang="en-CA" dirty="0" smtClean="0">
              <a:solidFill>
                <a:schemeClr val="bg1"/>
              </a:solidFill>
            </a:endParaRPr>
          </a:p>
          <a:p>
            <a:r>
              <a:rPr lang="en-CA" dirty="0" smtClean="0">
                <a:solidFill>
                  <a:schemeClr val="bg1"/>
                </a:solidFill>
                <a:hlinkClick r:id="rId30"/>
              </a:rPr>
              <a:t>asos.com</a:t>
            </a:r>
            <a:endParaRPr lang="en-CA" dirty="0" smtClean="0">
              <a:solidFill>
                <a:schemeClr val="bg1"/>
              </a:solidFill>
            </a:endParaRPr>
          </a:p>
          <a:p>
            <a:r>
              <a:rPr lang="en-CA" dirty="0" smtClean="0">
                <a:hlinkClick r:id="rId31"/>
              </a:rPr>
              <a:t>americanduchess.blogspot.ca</a:t>
            </a:r>
            <a:endParaRPr lang="en-CA" dirty="0"/>
          </a:p>
        </p:txBody>
      </p:sp>
      <p:sp>
        <p:nvSpPr>
          <p:cNvPr id="8" name="TextBox 7"/>
          <p:cNvSpPr txBox="1"/>
          <p:nvPr/>
        </p:nvSpPr>
        <p:spPr>
          <a:xfrm>
            <a:off x="6172200" y="0"/>
            <a:ext cx="2667000" cy="3416320"/>
          </a:xfrm>
          <a:prstGeom prst="rect">
            <a:avLst/>
          </a:prstGeom>
          <a:noFill/>
        </p:spPr>
        <p:txBody>
          <a:bodyPr wrap="square" rtlCol="0">
            <a:spAutoFit/>
          </a:bodyPr>
          <a:lstStyle/>
          <a:p>
            <a:r>
              <a:rPr lang="en-CA" dirty="0" smtClean="0">
                <a:hlinkClick r:id="rId32"/>
              </a:rPr>
              <a:t>1750-1795 in fashion</a:t>
            </a:r>
            <a:endParaRPr lang="en-CA" dirty="0" smtClean="0"/>
          </a:p>
          <a:p>
            <a:r>
              <a:rPr lang="en-CA" dirty="0" smtClean="0">
                <a:hlinkClick r:id="rId33"/>
              </a:rPr>
              <a:t>1775–95 in Western fashion</a:t>
            </a:r>
            <a:endParaRPr lang="en-CA" dirty="0" smtClean="0"/>
          </a:p>
          <a:p>
            <a:r>
              <a:rPr lang="en-CA" dirty="0" smtClean="0">
                <a:hlinkClick r:id="rId34"/>
              </a:rPr>
              <a:t>Escape Into Life</a:t>
            </a:r>
            <a:endParaRPr lang="en-CA" dirty="0" smtClean="0"/>
          </a:p>
          <a:p>
            <a:r>
              <a:rPr lang="en-CA" dirty="0" smtClean="0">
                <a:hlinkClick r:id="rId35"/>
              </a:rPr>
              <a:t>http://media.tumblr.com/tumblr_lsgbugetT61qc7d0y.jpg</a:t>
            </a:r>
            <a:endParaRPr lang="en-CA" dirty="0" smtClean="0"/>
          </a:p>
          <a:p>
            <a:r>
              <a:rPr lang="en-CA" dirty="0" smtClean="0">
                <a:hlinkClick r:id="rId36"/>
              </a:rPr>
              <a:t>http://fax.libs.uga.edu/GT850xC4/1f/history_of_fashion_in_france.pdf</a:t>
            </a:r>
            <a:endParaRPr lang="en-CA" dirty="0" smtClean="0"/>
          </a:p>
          <a:p>
            <a:r>
              <a:rPr lang="en-CA" dirty="0" smtClean="0">
                <a:hlinkClick r:id="rId37"/>
              </a:rPr>
              <a:t>marie antoinette</a:t>
            </a:r>
            <a:endParaRPr lang="en-CA" dirty="0" smtClean="0"/>
          </a:p>
          <a:p>
            <a:r>
              <a:rPr lang="en-CA" dirty="0" smtClean="0">
                <a:hlinkClick r:id="rId38"/>
              </a:rPr>
              <a:t>tinytophats on deviantart</a:t>
            </a:r>
            <a:endParaRPr lang="en-CA" dirty="0"/>
          </a:p>
        </p:txBody>
      </p:sp>
      <p:sp>
        <p:nvSpPr>
          <p:cNvPr id="9" name="TextBox 8"/>
          <p:cNvSpPr txBox="1"/>
          <p:nvPr/>
        </p:nvSpPr>
        <p:spPr>
          <a:xfrm>
            <a:off x="6324600" y="3810000"/>
            <a:ext cx="2590800" cy="1754326"/>
          </a:xfrm>
          <a:prstGeom prst="rect">
            <a:avLst/>
          </a:prstGeom>
          <a:noFill/>
        </p:spPr>
        <p:txBody>
          <a:bodyPr wrap="square" rtlCol="0">
            <a:spAutoFit/>
          </a:bodyPr>
          <a:lstStyle/>
          <a:p>
            <a:r>
              <a:rPr lang="en-CA" dirty="0" smtClean="0">
                <a:hlinkClick r:id="rId39"/>
              </a:rPr>
              <a:t>the misha song</a:t>
            </a:r>
            <a:endParaRPr lang="en-CA" dirty="0" smtClean="0"/>
          </a:p>
          <a:p>
            <a:endParaRPr lang="en-CA" dirty="0" smtClean="0">
              <a:solidFill>
                <a:schemeClr val="bg1"/>
              </a:solidFill>
            </a:endParaRPr>
          </a:p>
          <a:p>
            <a:r>
              <a:rPr lang="en-CA" dirty="0" smtClean="0">
                <a:solidFill>
                  <a:schemeClr val="bg1"/>
                </a:solidFill>
              </a:rPr>
              <a:t>gifs:</a:t>
            </a:r>
          </a:p>
          <a:p>
            <a:r>
              <a:rPr lang="en-CA" dirty="0" smtClean="0">
                <a:solidFill>
                  <a:schemeClr val="bg1"/>
                </a:solidFill>
                <a:hlinkClick r:id="rId40"/>
              </a:rPr>
              <a:t>everybody shut up (sherlock)</a:t>
            </a:r>
            <a:endParaRPr lang="en-CA" dirty="0" smtClean="0">
              <a:solidFill>
                <a:schemeClr val="bg1"/>
              </a:solidFill>
            </a:endParaRPr>
          </a:p>
          <a:p>
            <a:r>
              <a:rPr lang="en-CA" dirty="0" smtClean="0">
                <a:solidFill>
                  <a:schemeClr val="bg1"/>
                </a:solidFill>
                <a:hlinkClick r:id="rId41"/>
              </a:rPr>
              <a:t>interested Sherlock</a:t>
            </a:r>
            <a:endParaRPr lang="en-CA"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609600"/>
            <a:ext cx="4038600" cy="4524315"/>
          </a:xfrm>
          <a:prstGeom prst="rect">
            <a:avLst/>
          </a:prstGeom>
          <a:noFill/>
        </p:spPr>
        <p:txBody>
          <a:bodyPr wrap="square" rtlCol="0">
            <a:spAutoFit/>
          </a:bodyPr>
          <a:lstStyle/>
          <a:p>
            <a:r>
              <a:rPr lang="en-CA" sz="3200" dirty="0" smtClean="0"/>
              <a:t>Throughout history, fashion has changed very drastically and very often. In the late 18</a:t>
            </a:r>
            <a:r>
              <a:rPr lang="en-CA" sz="3200" baseline="30000" dirty="0" smtClean="0"/>
              <a:t>th</a:t>
            </a:r>
            <a:r>
              <a:rPr lang="en-CA" sz="3200" dirty="0" smtClean="0"/>
              <a:t> century, fashion was influenced heavily by Marie Antoinette—even before she became Queen.</a:t>
            </a:r>
            <a:endParaRPr lang="en-CA" sz="3200" dirty="0"/>
          </a:p>
        </p:txBody>
      </p:sp>
      <p:grpSp>
        <p:nvGrpSpPr>
          <p:cNvPr id="8" name="Group 7"/>
          <p:cNvGrpSpPr/>
          <p:nvPr/>
        </p:nvGrpSpPr>
        <p:grpSpPr>
          <a:xfrm>
            <a:off x="4572000" y="533400"/>
            <a:ext cx="4181475" cy="4952815"/>
            <a:chOff x="4648200" y="990600"/>
            <a:chExt cx="4181475" cy="4952815"/>
          </a:xfrm>
        </p:grpSpPr>
        <p:pic>
          <p:nvPicPr>
            <p:cNvPr id="7" name="Picture 6" descr="frame.jpg"/>
            <p:cNvPicPr>
              <a:picLocks noChangeAspect="1"/>
            </p:cNvPicPr>
            <p:nvPr/>
          </p:nvPicPr>
          <p:blipFill>
            <a:blip r:embed="rId2" cstate="print"/>
            <a:stretch>
              <a:fillRect/>
            </a:stretch>
          </p:blipFill>
          <p:spPr>
            <a:xfrm>
              <a:off x="4648200" y="990600"/>
              <a:ext cx="4181475" cy="4952815"/>
            </a:xfrm>
            <a:prstGeom prst="rect">
              <a:avLst/>
            </a:prstGeom>
          </p:spPr>
        </p:pic>
        <p:pic>
          <p:nvPicPr>
            <p:cNvPr id="6" name="Picture 5" descr="marie.jpg"/>
            <p:cNvPicPr>
              <a:picLocks noChangeAspect="1"/>
            </p:cNvPicPr>
            <p:nvPr/>
          </p:nvPicPr>
          <p:blipFill>
            <a:blip r:embed="rId3" cstate="print"/>
            <a:stretch>
              <a:fillRect/>
            </a:stretch>
          </p:blipFill>
          <p:spPr>
            <a:xfrm>
              <a:off x="5486400" y="1828799"/>
              <a:ext cx="2514600" cy="3297205"/>
            </a:xfrm>
            <a:prstGeom prst="rect">
              <a:avLst/>
            </a:prstGeom>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pic>
        <p:nvPicPr>
          <p:cNvPr id="4" name="Picture 3" descr="hat.jpg"/>
          <p:cNvPicPr>
            <a:picLocks noChangeAspect="1"/>
          </p:cNvPicPr>
          <p:nvPr/>
        </p:nvPicPr>
        <p:blipFill>
          <a:blip r:embed="rId2" cstate="print"/>
          <a:stretch>
            <a:fillRect/>
          </a:stretch>
        </p:blipFill>
        <p:spPr>
          <a:xfrm>
            <a:off x="5867400" y="1905000"/>
            <a:ext cx="2247900" cy="2038350"/>
          </a:xfrm>
          <a:prstGeom prst="rect">
            <a:avLst/>
          </a:prstGeom>
          <a:ln w="228600" cap="sq" cmpd="thickThin">
            <a:solidFill>
              <a:srgbClr val="000000"/>
            </a:solidFill>
            <a:prstDash val="solid"/>
            <a:miter lim="800000"/>
          </a:ln>
          <a:effectLst>
            <a:innerShdw blurRad="76200">
              <a:srgbClr val="000000"/>
            </a:innerShdw>
          </a:effectLst>
        </p:spPr>
      </p:pic>
      <p:pic>
        <p:nvPicPr>
          <p:cNvPr id="5" name="Picture 4" descr="hatto.jpg"/>
          <p:cNvPicPr>
            <a:picLocks noChangeAspect="1"/>
          </p:cNvPicPr>
          <p:nvPr/>
        </p:nvPicPr>
        <p:blipFill>
          <a:blip r:embed="rId3" cstate="print"/>
          <a:stretch>
            <a:fillRect/>
          </a:stretch>
        </p:blipFill>
        <p:spPr>
          <a:xfrm>
            <a:off x="3429000" y="1828800"/>
            <a:ext cx="2143125" cy="2143125"/>
          </a:xfrm>
          <a:prstGeom prst="rect">
            <a:avLst/>
          </a:prstGeom>
          <a:ln w="228600" cap="sq" cmpd="thickThin">
            <a:solidFill>
              <a:srgbClr val="000000"/>
            </a:solidFill>
            <a:prstDash val="solid"/>
            <a:miter lim="800000"/>
          </a:ln>
          <a:effectLst>
            <a:innerShdw blurRad="76200">
              <a:srgbClr val="000000"/>
            </a:innerShdw>
          </a:effectLst>
        </p:spPr>
      </p:pic>
      <p:sp>
        <p:nvSpPr>
          <p:cNvPr id="7" name="Rectangle 6"/>
          <p:cNvSpPr/>
          <p:nvPr/>
        </p:nvSpPr>
        <p:spPr>
          <a:xfrm>
            <a:off x="2667000" y="4648200"/>
            <a:ext cx="6324600" cy="1323439"/>
          </a:xfrm>
          <a:prstGeom prst="rect">
            <a:avLst/>
          </a:prstGeom>
          <a:noFill/>
        </p:spPr>
        <p:txBody>
          <a:bodyPr wrap="square" lIns="91440" tIns="45720" rIns="91440" bIns="45720">
            <a:spAutoFit/>
          </a:bodyPr>
          <a:lstStyle/>
          <a:p>
            <a:pPr algn="ctr"/>
            <a:r>
              <a:rPr lang="en-US" sz="8000" b="1" cap="none" spc="0" dirty="0" smtClean="0">
                <a:ln w="12700">
                  <a:solidFill>
                    <a:schemeClr val="tx1"/>
                  </a:solidFill>
                  <a:prstDash val="solid"/>
                </a:ln>
                <a:solidFill>
                  <a:schemeClr val="bg1"/>
                </a:solidFill>
                <a:effectLst>
                  <a:outerShdw blurRad="41275" dist="20320" dir="1800000" algn="tl" rotWithShape="0">
                    <a:srgbClr val="000000">
                      <a:alpha val="40000"/>
                    </a:srgbClr>
                  </a:outerShdw>
                </a:effectLst>
                <a:latin typeface="Impact" pitchFamily="34" charset="0"/>
              </a:rPr>
              <a:t>RIDICULOUS!</a:t>
            </a:r>
            <a:endParaRPr lang="en-US" sz="8000" b="1" cap="none" spc="0" dirty="0">
              <a:ln w="12700">
                <a:solidFill>
                  <a:schemeClr val="tx1"/>
                </a:solidFill>
                <a:prstDash val="solid"/>
              </a:ln>
              <a:solidFill>
                <a:schemeClr val="bg1"/>
              </a:solidFill>
              <a:effectLst>
                <a:outerShdw blurRad="41275" dist="20320" dir="1800000" algn="tl" rotWithShape="0">
                  <a:srgbClr val="000000">
                    <a:alpha val="40000"/>
                  </a:srgbClr>
                </a:outerShdw>
              </a:effectLst>
              <a:latin typeface="Impact" pitchFamily="34" charset="0"/>
            </a:endParaRPr>
          </a:p>
        </p:txBody>
      </p:sp>
      <p:sp>
        <p:nvSpPr>
          <p:cNvPr id="8" name="TextBox 7"/>
          <p:cNvSpPr txBox="1"/>
          <p:nvPr/>
        </p:nvSpPr>
        <p:spPr>
          <a:xfrm>
            <a:off x="762000" y="1371600"/>
            <a:ext cx="1828800" cy="3970318"/>
          </a:xfrm>
          <a:prstGeom prst="rect">
            <a:avLst/>
          </a:prstGeom>
          <a:solidFill>
            <a:schemeClr val="bg1">
              <a:lumMod val="85000"/>
            </a:schemeClr>
          </a:solidFill>
          <a:ln w="38100">
            <a:solidFill>
              <a:schemeClr val="tx1"/>
            </a:solidFill>
          </a:ln>
        </p:spPr>
        <p:txBody>
          <a:bodyPr wrap="square" rtlCol="0">
            <a:spAutoFit/>
          </a:bodyPr>
          <a:lstStyle/>
          <a:p>
            <a:r>
              <a:rPr lang="en-CA" dirty="0" smtClean="0"/>
              <a:t>Hats were very popular, and some of them were quite ridiculous. They would have everything from feathers to ships attached to their hats. And honestly, some people these days have hats that are worse.</a:t>
            </a:r>
            <a:endParaRPr lang="en-CA" dirty="0"/>
          </a:p>
        </p:txBody>
      </p:sp>
      <p:cxnSp>
        <p:nvCxnSpPr>
          <p:cNvPr id="10" name="Straight Arrow Connector 9"/>
          <p:cNvCxnSpPr/>
          <p:nvPr/>
        </p:nvCxnSpPr>
        <p:spPr>
          <a:xfrm>
            <a:off x="6629400" y="914400"/>
            <a:ext cx="381000" cy="6096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429000" y="457200"/>
            <a:ext cx="655949" cy="369332"/>
          </a:xfrm>
          <a:prstGeom prst="rect">
            <a:avLst/>
          </a:prstGeom>
          <a:noFill/>
        </p:spPr>
        <p:txBody>
          <a:bodyPr wrap="none" rtlCol="0">
            <a:spAutoFit/>
          </a:bodyPr>
          <a:lstStyle/>
          <a:p>
            <a:r>
              <a:rPr lang="en-CA" dirty="0" smtClean="0"/>
              <a:t>Then</a:t>
            </a:r>
            <a:endParaRPr lang="en-CA" dirty="0"/>
          </a:p>
        </p:txBody>
      </p:sp>
      <p:sp>
        <p:nvSpPr>
          <p:cNvPr id="12" name="TextBox 11"/>
          <p:cNvSpPr txBox="1"/>
          <p:nvPr/>
        </p:nvSpPr>
        <p:spPr>
          <a:xfrm>
            <a:off x="6248400" y="533400"/>
            <a:ext cx="619785" cy="369332"/>
          </a:xfrm>
          <a:prstGeom prst="rect">
            <a:avLst/>
          </a:prstGeom>
          <a:noFill/>
        </p:spPr>
        <p:txBody>
          <a:bodyPr wrap="none" rtlCol="0">
            <a:spAutoFit/>
          </a:bodyPr>
          <a:lstStyle/>
          <a:p>
            <a:r>
              <a:rPr lang="en-CA" dirty="0" smtClean="0"/>
              <a:t>Now</a:t>
            </a:r>
            <a:endParaRPr lang="en-CA" dirty="0"/>
          </a:p>
        </p:txBody>
      </p:sp>
      <p:cxnSp>
        <p:nvCxnSpPr>
          <p:cNvPr id="14" name="Straight Arrow Connector 13"/>
          <p:cNvCxnSpPr/>
          <p:nvPr/>
        </p:nvCxnSpPr>
        <p:spPr>
          <a:xfrm>
            <a:off x="3886200" y="914400"/>
            <a:ext cx="304800" cy="53340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990600"/>
            <a:ext cx="2514600" cy="4247317"/>
          </a:xfrm>
          <a:prstGeom prst="rect">
            <a:avLst/>
          </a:prstGeom>
          <a:noFill/>
        </p:spPr>
        <p:txBody>
          <a:bodyPr wrap="square" rtlCol="0">
            <a:spAutoFit/>
          </a:bodyPr>
          <a:lstStyle/>
          <a:p>
            <a:r>
              <a:rPr lang="en-CA" dirty="0" smtClean="0"/>
              <a:t>Even more ridiculous were the dresses. The women wore padding over a hoop around their hips, to make the sides of their dress look huge. While dresses are usually a lot more sensible nowadays, a lot of them seem to be annoyingly short. A woman’s figure also plays a role in fashion— in the 18</a:t>
            </a:r>
            <a:r>
              <a:rPr lang="en-CA" baseline="30000" dirty="0" smtClean="0"/>
              <a:t>th </a:t>
            </a:r>
            <a:r>
              <a:rPr lang="en-CA" dirty="0" smtClean="0"/>
              <a:t> century, curves were quite in. </a:t>
            </a:r>
            <a:endParaRPr lang="en-CA" dirty="0"/>
          </a:p>
        </p:txBody>
      </p:sp>
      <p:pic>
        <p:nvPicPr>
          <p:cNvPr id="5" name="Picture 4" descr="curves.jpg"/>
          <p:cNvPicPr>
            <a:picLocks noChangeAspect="1"/>
          </p:cNvPicPr>
          <p:nvPr/>
        </p:nvPicPr>
        <p:blipFill>
          <a:blip r:embed="rId3" cstate="print"/>
          <a:stretch>
            <a:fillRect/>
          </a:stretch>
        </p:blipFill>
        <p:spPr>
          <a:xfrm>
            <a:off x="3886200" y="838200"/>
            <a:ext cx="3581400" cy="4696021"/>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838200"/>
            <a:ext cx="2438400" cy="5078313"/>
          </a:xfrm>
          <a:prstGeom prst="rect">
            <a:avLst/>
          </a:prstGeom>
          <a:noFill/>
        </p:spPr>
        <p:txBody>
          <a:bodyPr wrap="square" rtlCol="0">
            <a:spAutoFit/>
          </a:bodyPr>
          <a:lstStyle/>
          <a:p>
            <a:r>
              <a:rPr lang="en-CA" dirty="0" smtClean="0"/>
              <a:t>After the French Revolution, fashion changed dramatically. The crazy hats and huge skirts were a thing of the past. Dresses became simpler, with flowing skirts and short bodices. The dresses would sometimes resemble a man’s overcoat.  As the bodices were so short, women would sometimes wear scarves or kerchiefs to make up for the lack of coverage on the chest. </a:t>
            </a:r>
            <a:endParaRPr lang="en-CA" dirty="0"/>
          </a:p>
        </p:txBody>
      </p:sp>
      <p:pic>
        <p:nvPicPr>
          <p:cNvPr id="5" name="Picture 4" descr="dress.jpg"/>
          <p:cNvPicPr>
            <a:picLocks noChangeAspect="1"/>
          </p:cNvPicPr>
          <p:nvPr/>
        </p:nvPicPr>
        <p:blipFill>
          <a:blip r:embed="rId3" cstate="print"/>
          <a:stretch>
            <a:fillRect/>
          </a:stretch>
        </p:blipFill>
        <p:spPr>
          <a:xfrm>
            <a:off x="3657600" y="609600"/>
            <a:ext cx="3476625" cy="506540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ISHA!.jpg"/>
          <p:cNvPicPr>
            <a:picLocks noChangeAspect="1"/>
          </p:cNvPicPr>
          <p:nvPr/>
        </p:nvPicPr>
        <p:blipFill>
          <a:blip r:embed="rId3" cstate="print"/>
          <a:stretch>
            <a:fillRect/>
          </a:stretch>
        </p:blipFill>
        <p:spPr>
          <a:xfrm>
            <a:off x="3352800" y="2819400"/>
            <a:ext cx="5188277" cy="3886200"/>
          </a:xfrm>
          <a:prstGeom prst="rect">
            <a:avLst/>
          </a:prstGeom>
        </p:spPr>
      </p:pic>
      <p:sp>
        <p:nvSpPr>
          <p:cNvPr id="4" name="TextBox 3"/>
          <p:cNvSpPr txBox="1"/>
          <p:nvPr/>
        </p:nvSpPr>
        <p:spPr>
          <a:xfrm>
            <a:off x="381000" y="304800"/>
            <a:ext cx="7239000" cy="2585323"/>
          </a:xfrm>
          <a:prstGeom prst="rect">
            <a:avLst/>
          </a:prstGeom>
          <a:noFill/>
        </p:spPr>
        <p:txBody>
          <a:bodyPr wrap="square" rtlCol="0">
            <a:spAutoFit/>
          </a:bodyPr>
          <a:lstStyle/>
          <a:p>
            <a:r>
              <a:rPr lang="en-CA" dirty="0" smtClean="0"/>
              <a:t>To wear masculine clothing was quite stylish then, but now it has both boomed and collapsed. Women can wear pretty much everything nowadays, from dresses to suits. But sometimes its hard to tell if an outfit is masculine or feminine. Everyone can wear jeans and a t-shirt, and everyone can wear a suit. But dresses, skirts and certain swimsuits seem to be the only things that haven’t been altered to suit the opposite gender. This is probably because in many cultures and societies, guys could get bullied for wearing a dress, a skirt, or a rather feminine swimsuit. I think that everyone should be able to wear what </a:t>
            </a:r>
            <a:r>
              <a:rPr lang="en-CA" i="1" dirty="0" smtClean="0"/>
              <a:t>they</a:t>
            </a:r>
            <a:r>
              <a:rPr lang="en-CA" dirty="0" smtClean="0"/>
              <a:t> want, not what society wants.</a:t>
            </a:r>
            <a:endParaRPr lang="en-CA" dirty="0"/>
          </a:p>
        </p:txBody>
      </p:sp>
      <p:cxnSp>
        <p:nvCxnSpPr>
          <p:cNvPr id="7" name="Straight Arrow Connector 6"/>
          <p:cNvCxnSpPr/>
          <p:nvPr/>
        </p:nvCxnSpPr>
        <p:spPr>
          <a:xfrm>
            <a:off x="1905000" y="3276600"/>
            <a:ext cx="11430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1676400" y="4724400"/>
            <a:ext cx="1295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1905000" y="5562600"/>
            <a:ext cx="11430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638568">
            <a:off x="441052" y="3438375"/>
            <a:ext cx="1823726" cy="1323439"/>
          </a:xfrm>
          <a:prstGeom prst="rect">
            <a:avLst/>
          </a:prstGeom>
          <a:noFill/>
        </p:spPr>
        <p:txBody>
          <a:bodyPr wrap="square" rtlCol="0">
            <a:spAutoFit/>
          </a:bodyPr>
          <a:lstStyle/>
          <a:p>
            <a:r>
              <a:rPr lang="en-CA" sz="4000" dirty="0" smtClean="0">
                <a:solidFill>
                  <a:srgbClr val="7030A0"/>
                </a:solidFill>
                <a:latin typeface="Tempus Sans ITC" pitchFamily="82" charset="0"/>
              </a:rPr>
              <a:t>Misha Collins!</a:t>
            </a:r>
            <a:endParaRPr lang="en-CA" sz="4000" dirty="0">
              <a:solidFill>
                <a:srgbClr val="7030A0"/>
              </a:solidFill>
              <a:latin typeface="Tempus Sans ITC" pitchFamily="82"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2590800" cy="6124754"/>
          </a:xfrm>
          <a:prstGeom prst="rect">
            <a:avLst/>
          </a:prstGeom>
          <a:noFill/>
        </p:spPr>
        <p:txBody>
          <a:bodyPr wrap="square" rtlCol="0">
            <a:spAutoFit/>
          </a:bodyPr>
          <a:lstStyle/>
          <a:p>
            <a:r>
              <a:rPr lang="en-CA" sz="2800" dirty="0" smtClean="0"/>
              <a:t>Now we arrive in the 19</a:t>
            </a:r>
            <a:r>
              <a:rPr lang="en-CA" sz="2800" baseline="30000" dirty="0" smtClean="0"/>
              <a:t>th</a:t>
            </a:r>
            <a:r>
              <a:rPr lang="en-CA" sz="2800" dirty="0" smtClean="0"/>
              <a:t> century, where bustle skirts, long trains and fancy bodices were all the rage. The only problem with the train was that it was extremely difficult to turn or back up with. </a:t>
            </a:r>
            <a:endParaRPr lang="en-CA" sz="2800" dirty="0"/>
          </a:p>
        </p:txBody>
      </p:sp>
      <p:pic>
        <p:nvPicPr>
          <p:cNvPr id="6" name="Picture 5" descr="dark red bustle.jpg"/>
          <p:cNvPicPr>
            <a:picLocks noChangeAspect="1"/>
          </p:cNvPicPr>
          <p:nvPr/>
        </p:nvPicPr>
        <p:blipFill>
          <a:blip r:embed="rId2" cstate="print"/>
          <a:stretch>
            <a:fillRect/>
          </a:stretch>
        </p:blipFill>
        <p:spPr>
          <a:xfrm>
            <a:off x="3581400" y="304800"/>
            <a:ext cx="4038600" cy="60579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81000"/>
            <a:ext cx="2514600" cy="5355312"/>
          </a:xfrm>
          <a:prstGeom prst="rect">
            <a:avLst/>
          </a:prstGeom>
          <a:noFill/>
        </p:spPr>
        <p:txBody>
          <a:bodyPr wrap="square" rtlCol="0">
            <a:spAutoFit/>
          </a:bodyPr>
          <a:lstStyle/>
          <a:p>
            <a:r>
              <a:rPr lang="en-CA" dirty="0" smtClean="0"/>
              <a:t>This style had many layers. First came the stockings and slip. Stockings would be black for day wear, and white or colored in the evening. Next came the corset and crinoline. The corset buttoned at the front, but had laces at the back to tighten it. Women would tighten it so much that their waistline would appear up to 4 inches smaller than it was. The crinoline was made of steel, and held the skirts in perfect form.</a:t>
            </a:r>
            <a:endParaRPr lang="en-CA" dirty="0"/>
          </a:p>
        </p:txBody>
      </p:sp>
      <p:pic>
        <p:nvPicPr>
          <p:cNvPr id="3" name="Picture 2" descr="layer 1.jpg"/>
          <p:cNvPicPr>
            <a:picLocks noChangeAspect="1"/>
          </p:cNvPicPr>
          <p:nvPr/>
        </p:nvPicPr>
        <p:blipFill>
          <a:blip r:embed="rId2" cstate="print"/>
          <a:stretch>
            <a:fillRect/>
          </a:stretch>
        </p:blipFill>
        <p:spPr>
          <a:xfrm>
            <a:off x="4038600" y="0"/>
            <a:ext cx="4488873" cy="6858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928</TotalTime>
  <Words>1449</Words>
  <Application>Microsoft Office PowerPoint</Application>
  <PresentationFormat>On-screen Show (4:3)</PresentationFormat>
  <Paragraphs>73</Paragraphs>
  <Slides>22</Slides>
  <Notes>1</Notes>
  <HiddenSlides>0</HiddenSlides>
  <MMClips>1</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Slide 1</vt:lpstr>
      <vt:lpstr>How has women’s fashion evolved since the 18th century and how is it similar to women’s fashion today?</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Company>GVSD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tekchick</cp:lastModifiedBy>
  <cp:revision>68</cp:revision>
  <dcterms:created xsi:type="dcterms:W3CDTF">2014-03-04T21:14:44Z</dcterms:created>
  <dcterms:modified xsi:type="dcterms:W3CDTF">2014-03-23T19:30:20Z</dcterms:modified>
</cp:coreProperties>
</file>